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Lst>
  <p:notesMasterIdLst>
    <p:notesMasterId r:id="rId49"/>
  </p:notesMasterIdLst>
  <p:handoutMasterIdLst>
    <p:handoutMasterId r:id="rId50"/>
  </p:handoutMasterIdLst>
  <p:sldIdLst>
    <p:sldId id="327" r:id="rId3"/>
    <p:sldId id="330" r:id="rId4"/>
    <p:sldId id="331" r:id="rId5"/>
    <p:sldId id="332" r:id="rId6"/>
    <p:sldId id="298" r:id="rId7"/>
    <p:sldId id="262"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79"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84"/>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8/8/2024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4.%20Space-X%20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5.%20Space-X%20EDA%20DataViz%20Using%20Pandas%20and%20Matplotlib%20-%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6.Space-X%20Launch%20Sites%20Locations%20Analysis%20with%20Folium-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7.%20Build%20an%20Interactive%20Dashboard%20with%20Ploty%20Dash%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Go04/SpaceX_Falcon9_1st_stage_Success_Landing_Prediction/blob/317407264f2ba86fd42f7d9219d2d13e72db3bfd/8.%20SpaceX%20Machine%20Learning%20Prediction.ipynb" TargetMode="External"/><Relationship Id="rId4" Type="http://schemas.openxmlformats.org/officeDocument/2006/relationships/hyperlink" Target="https://www.coursera.org/learn/applied-data-science-capstone/home/welcom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2.%20Space-X%20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o04/SpaceX_Falcon9_1st_stage_Success_Landing_Prediction/blob/317407264f2ba86fd42f7d9219d2d13e72db3bfd/3.%20Space-X%20Data%20Wrangling%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Name: Go Sato</a:t>
            </a: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8-August-2024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10</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plots</a:t>
            </a:r>
            <a:r>
              <a:rPr lang="en-US" sz="1700" u="sng"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r>
              <a:rPr lang="en-US" sz="1700" i="1"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 </a:t>
            </a:r>
            <a:r>
              <a:rPr lang="en-US" sz="1700" i="1"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and </a:t>
            </a:r>
            <a:r>
              <a:rPr lang="en-US" sz="1700" i="1"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vs</a:t>
            </a:r>
            <a:r>
              <a:rPr lang="en-US" sz="1700" i="1"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Bar chart: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Orbit Types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Line chart: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dirty="0" err="1">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dirty="0">
                <a:solidFill>
                  <a:schemeClr val="tx1">
                    <a:lumMod val="85000"/>
                    <a:lumOff val="15000"/>
                  </a:schemeClr>
                </a:solidFill>
                <a:latin typeface="Microsoft JhengHei" panose="020B0604030504040204" charset="-120"/>
                <a:ea typeface="Microsoft JhengHei" panose="020B0604030504040204" charset="-120"/>
              </a:rPr>
              <a:t>Success Rate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Years.</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EDA with Data Visualisation</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11</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 </a:t>
            </a:r>
            <a:r>
              <a:rPr lang="en-US" sz="17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pP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12</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dirty="0">
                <a:solidFill>
                  <a:schemeClr val="accent3">
                    <a:lumMod val="25000"/>
                  </a:schemeClr>
                </a:solidFill>
                <a:latin typeface="Microsoft JhengHei" panose="020B0604030504040204" charset="-120"/>
                <a:ea typeface="Microsoft JhengHei" panose="020B0604030504040204" charset="-120"/>
              </a:rPr>
              <a:t>O</a:t>
            </a:r>
            <a:r>
              <a:rPr lang="en-US" sz="1700" dirty="0" err="1">
                <a:solidFill>
                  <a:schemeClr val="accent3">
                    <a:lumMod val="25000"/>
                  </a:schemeClr>
                </a:solidFill>
                <a:latin typeface="Microsoft JhengHei" panose="020B0604030504040204" charset="-120"/>
                <a:ea typeface="Microsoft JhengHei" panose="020B0604030504040204" charset="-120"/>
              </a:rPr>
              <a:t>bjects</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were </a:t>
            </a:r>
            <a:r>
              <a:rPr lang="en-US" sz="17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dirty="0">
                <a:solidFill>
                  <a:schemeClr val="accent3">
                    <a:lumMod val="25000"/>
                  </a:schemeClr>
                </a:solidFill>
                <a:latin typeface="Microsoft JhengHei" panose="020B0604030504040204" charset="-120"/>
                <a:ea typeface="Microsoft JhengHei" panose="020B0604030504040204" charset="-120"/>
              </a:rPr>
              <a:t>F</a:t>
            </a:r>
            <a:r>
              <a:rPr lang="en-US" sz="1700" dirty="0" err="1">
                <a:solidFill>
                  <a:schemeClr val="accent3">
                    <a:lumMod val="25000"/>
                  </a:schemeClr>
                </a:solidFill>
                <a:latin typeface="Microsoft JhengHei" panose="020B0604030504040204" charset="-120"/>
                <a:ea typeface="Microsoft JhengHei" panose="020B0604030504040204" charset="-120"/>
              </a:rPr>
              <a:t>olium</a:t>
            </a:r>
            <a:r>
              <a:rPr lang="en-US" sz="1700" dirty="0">
                <a:solidFill>
                  <a:schemeClr val="accent3">
                    <a:lumMod val="25000"/>
                  </a:schemeClr>
                </a:solidFill>
                <a:latin typeface="Microsoft JhengHei" panose="020B0604030504040204" charset="-120"/>
                <a:ea typeface="Microsoft JhengHei" panose="020B0604030504040204" charset="-120"/>
              </a:rPr>
              <a:t>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Marker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dirty="0">
                <a:solidFill>
                  <a:schemeClr val="accent3">
                    <a:lumMod val="25000"/>
                  </a:schemeClr>
                </a:solidFill>
                <a:latin typeface="Microsoft JhengHei" panose="020B0604030504040204" charset="-120"/>
                <a:ea typeface="Microsoft JhengHei" panose="020B0604030504040204" charset="-120"/>
              </a:rPr>
              <a:t>as well as</a:t>
            </a:r>
            <a:r>
              <a:rPr lang="en-US" sz="1700" dirty="0">
                <a:solidFill>
                  <a:schemeClr val="accent3">
                    <a:lumMod val="25000"/>
                  </a:schemeClr>
                </a:solidFill>
                <a:latin typeface="Microsoft JhengHei" panose="020B0604030504040204" charset="-120"/>
                <a:ea typeface="Microsoft JhengHei" panose="020B0604030504040204" charset="-120"/>
              </a:rPr>
              <a:t> the success</a:t>
            </a:r>
            <a:r>
              <a:rPr lang="en-ZA" altLang="en-US" sz="1700" dirty="0" err="1">
                <a:solidFill>
                  <a:schemeClr val="accent3">
                    <a:lumMod val="25000"/>
                  </a:schemeClr>
                </a:solidFill>
                <a:latin typeface="Microsoft JhengHei" panose="020B0604030504040204" charset="-120"/>
                <a:ea typeface="Microsoft JhengHei" panose="020B0604030504040204" charset="-120"/>
              </a:rPr>
              <a:t>ful</a:t>
            </a:r>
            <a:r>
              <a:rPr lang="en-US" sz="1700" dirty="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US" sz="1700" dirty="0">
                <a:solidFill>
                  <a:schemeClr val="accent3">
                    <a:lumMod val="25000"/>
                  </a:schemeClr>
                </a:solidFill>
                <a:latin typeface="Microsoft JhengHei" panose="020B0604030504040204" charset="-120"/>
                <a:ea typeface="Microsoft JhengHei" panose="020B0604030504040204" charset="-120"/>
              </a:rPr>
              <a:t>Line </a:t>
            </a:r>
            <a:r>
              <a:rPr lang="en-ZA" altLang="en-US" sz="1700" dirty="0">
                <a:solidFill>
                  <a:schemeClr val="accent3">
                    <a:lumMod val="25000"/>
                  </a:schemeClr>
                </a:solidFill>
                <a:latin typeface="Microsoft JhengHei" panose="020B0604030504040204" charset="-120"/>
                <a:ea typeface="Microsoft JhengHei" panose="020B0604030504040204" charset="-120"/>
              </a:rPr>
              <a:t>objects were used to</a:t>
            </a:r>
            <a:r>
              <a:rPr 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rPr>
              <a:t>calculate</a:t>
            </a:r>
            <a:r>
              <a:rPr lang="en-US" sz="17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p>
          <a:p>
            <a:pPr lvl="1">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 with Folium</a:t>
            </a:r>
            <a:endParaRPr lang="en-US" sz="1700" dirty="0">
              <a:latin typeface="Microsoft JhengHei" panose="020B0604030504040204" charset="-120"/>
              <a:ea typeface="Microsoft JhengHei" panose="020B0604030504040204" charset="-120"/>
            </a:endParaRPr>
          </a:p>
          <a:p>
            <a:pPr>
              <a:lnSpc>
                <a:spcPct val="150000"/>
              </a:lnSpc>
            </a:pPr>
            <a:endParaRPr lang="en-US" sz="1700" dirty="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two </a:t>
            </a:r>
            <a:r>
              <a:rPr lang="en-US" sz="1700"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dirty="0">
                <a:solidFill>
                  <a:schemeClr val="tx1">
                    <a:lumMod val="85000"/>
                    <a:lumOff val="15000"/>
                  </a:schemeClr>
                </a:solidFill>
                <a:latin typeface="Microsoft JhengHei" panose="020B0604030504040204" charset="-120"/>
                <a:ea typeface="Microsoft JhengHei" panose="020B0604030504040204" charset="-120"/>
              </a:rPr>
              <a:t>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p</a:t>
            </a:r>
            <a:r>
              <a:rPr lang="en-US" sz="1700" dirty="0" err="1">
                <a:solidFill>
                  <a:schemeClr val="tx1">
                    <a:lumMod val="85000"/>
                    <a:lumOff val="15000"/>
                  </a:schemeClr>
                </a:solidFill>
                <a:latin typeface="Microsoft JhengHei" panose="020B0604030504040204" charset="-120"/>
                <a:ea typeface="Microsoft JhengHei" panose="020B0604030504040204" charset="-120"/>
              </a:rPr>
              <a:t>ie</a:t>
            </a:r>
            <a:r>
              <a:rPr lang="en-US" sz="1700"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 s</a:t>
            </a:r>
            <a:r>
              <a:rPr lang="en-US" sz="1700" dirty="0" err="1">
                <a:solidFill>
                  <a:schemeClr val="tx1">
                    <a:lumMod val="85000"/>
                    <a:lumOff val="15000"/>
                  </a:schemeClr>
                </a:solidFill>
                <a:latin typeface="Microsoft JhengHei" panose="020B0604030504040204" charset="-120"/>
                <a:ea typeface="Microsoft JhengHei" panose="020B0604030504040204" charset="-120"/>
              </a:rPr>
              <a:t>catter</a:t>
            </a:r>
            <a:r>
              <a:rPr lang="en-US" sz="1700"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Dashboard</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Space-X Machine Learning Prediction</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Create column for “Class”</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Standardizing the data</a:t>
            </a: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Split ito training and test set</a:t>
            </a: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15</a:t>
            </a:fld>
            <a:endParaRPr lang="en-US">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17</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p>
        </p:txBody>
      </p:sp>
      <p:pic>
        <p:nvPicPr>
          <p:cNvPr id="2" name="Content Placeholder 1"/>
          <p:cNvPicPr>
            <a:picLocks noGrp="1" noChangeAspect="1"/>
          </p:cNvPicPr>
          <p:nvPr>
            <p:ph sz="half" idx="1"/>
          </p:nvPr>
        </p:nvPicPr>
        <p:blipFill>
          <a:blip r:embed="rId3"/>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18</a:t>
            </a:fld>
            <a:endParaRPr lang="en-US">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p>
        </p:txBody>
      </p:sp>
      <p:pic>
        <p:nvPicPr>
          <p:cNvPr id="2" name="Content Placeholder 1"/>
          <p:cNvPicPr>
            <a:picLocks noGrp="1" noChangeAspect="1"/>
          </p:cNvPicPr>
          <p:nvPr>
            <p:ph sz="half" idx="1"/>
          </p:nvPr>
        </p:nvPicPr>
        <p:blipFill>
          <a:blip r:embed="rId3"/>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19</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p>
        </p:txBody>
      </p:sp>
      <p:pic>
        <p:nvPicPr>
          <p:cNvPr id="2" name="Content Placeholder 1"/>
          <p:cNvPicPr>
            <a:picLocks noGrp="1" noChangeAspect="1"/>
          </p:cNvPicPr>
          <p:nvPr>
            <p:ph sz="half" idx="1"/>
          </p:nvPr>
        </p:nvPicPr>
        <p:blipFill>
          <a:blip r:embed="rId3"/>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t>2</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20</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21</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p>
        </p:txBody>
      </p:sp>
      <p:pic>
        <p:nvPicPr>
          <p:cNvPr id="2" name="Content Placeholder 1"/>
          <p:cNvPicPr>
            <a:picLocks noGrp="1" noChangeAspect="1"/>
          </p:cNvPicPr>
          <p:nvPr>
            <p:ph sz="half" idx="1"/>
          </p:nvPr>
        </p:nvPicPr>
        <p:blipFill>
          <a:blip r:embed="rId3"/>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22</a:t>
            </a:fld>
            <a:endParaRPr lang="en-US">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p>
        </p:txBody>
      </p:sp>
      <p:pic>
        <p:nvPicPr>
          <p:cNvPr id="2" name="Content Placeholder 1"/>
          <p:cNvPicPr>
            <a:picLocks noGrp="1" noChangeAspect="1"/>
          </p:cNvPicPr>
          <p:nvPr>
            <p:ph sz="half" idx="1"/>
          </p:nvPr>
        </p:nvPicPr>
        <p:blipFill>
          <a:blip r:embed="rId3"/>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p>
        </p:txBody>
      </p:sp>
      <p:pic>
        <p:nvPicPr>
          <p:cNvPr id="2" name="Content Placeholder 1"/>
          <p:cNvPicPr>
            <a:picLocks noGrp="1" noChangeAspect="1"/>
          </p:cNvPicPr>
          <p:nvPr>
            <p:ph sz="half" idx="2"/>
          </p:nvPr>
        </p:nvPicPr>
        <p:blipFill>
          <a:blip r:embed="rId3"/>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24</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p>
        </p:txBody>
      </p:sp>
      <p:pic>
        <p:nvPicPr>
          <p:cNvPr id="2" name="Content Placeholder 1"/>
          <p:cNvPicPr>
            <a:picLocks noGrp="1" noChangeAspect="1"/>
          </p:cNvPicPr>
          <p:nvPr>
            <p:ph sz="half" idx="2"/>
          </p:nvPr>
        </p:nvPicPr>
        <p:blipFill>
          <a:blip r:embed="rId3"/>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25</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p>
        </p:txBody>
      </p:sp>
      <p:pic>
        <p:nvPicPr>
          <p:cNvPr id="2" name="Content Placeholder 1"/>
          <p:cNvPicPr>
            <a:picLocks noGrp="1" noChangeAspect="1"/>
          </p:cNvPicPr>
          <p:nvPr>
            <p:ph sz="half" idx="2"/>
          </p:nvPr>
        </p:nvPicPr>
        <p:blipFill>
          <a:blip r:embed="rId3"/>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26</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p>
        </p:txBody>
      </p:sp>
      <p:pic>
        <p:nvPicPr>
          <p:cNvPr id="2" name="Content Placeholder 1"/>
          <p:cNvPicPr>
            <a:picLocks noGrp="1" noChangeAspect="1"/>
          </p:cNvPicPr>
          <p:nvPr>
            <p:ph sz="half" idx="2"/>
          </p:nvPr>
        </p:nvPicPr>
        <p:blipFill>
          <a:blip r:embed="rId3"/>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27</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p>
        </p:txBody>
      </p:sp>
      <p:pic>
        <p:nvPicPr>
          <p:cNvPr id="2" name="Content Placeholder 1"/>
          <p:cNvPicPr>
            <a:picLocks noGrp="1" noChangeAspect="1"/>
          </p:cNvPicPr>
          <p:nvPr>
            <p:ph sz="half" idx="2"/>
          </p:nvPr>
        </p:nvPicPr>
        <p:blipFill>
          <a:blip r:embed="rId3"/>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p>
        </p:txBody>
      </p:sp>
      <p:pic>
        <p:nvPicPr>
          <p:cNvPr id="2" name="Content Placeholder 1"/>
          <p:cNvPicPr>
            <a:picLocks noGrp="1" noChangeAspect="1"/>
          </p:cNvPicPr>
          <p:nvPr>
            <p:ph sz="half" idx="2"/>
          </p:nvPr>
        </p:nvPicPr>
        <p:blipFill>
          <a:blip r:embed="rId3"/>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29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p>
        </p:txBody>
      </p:sp>
      <p:pic>
        <p:nvPicPr>
          <p:cNvPr id="2" name="Content Placeholder 1"/>
          <p:cNvPicPr>
            <a:picLocks noGrp="1" noChangeAspect="1"/>
          </p:cNvPicPr>
          <p:nvPr>
            <p:ph sz="half" idx="2"/>
          </p:nvPr>
        </p:nvPicPr>
        <p:blipFill>
          <a:blip r:embed="rId3"/>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3</a:t>
            </a:fld>
            <a:endParaRPr lang="en-US" dirty="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30</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p>
        </p:txBody>
      </p:sp>
      <p:pic>
        <p:nvPicPr>
          <p:cNvPr id="2" name="Content Placeholder 1"/>
          <p:cNvPicPr>
            <a:picLocks noGrp="1" noChangeAspect="1"/>
          </p:cNvPicPr>
          <p:nvPr>
            <p:ph sz="half" idx="2"/>
          </p:nvPr>
        </p:nvPicPr>
        <p:blipFill>
          <a:blip r:embed="rId3"/>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31</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p>
        </p:txBody>
      </p:sp>
      <p:pic>
        <p:nvPicPr>
          <p:cNvPr id="2" name="Content Placeholder 1"/>
          <p:cNvPicPr>
            <a:picLocks noGrp="1" noChangeAspect="1"/>
          </p:cNvPicPr>
          <p:nvPr>
            <p:ph sz="half" idx="2"/>
          </p:nvPr>
        </p:nvPicPr>
        <p:blipFill>
          <a:blip r:embed="rId3"/>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32</a:t>
            </a:fld>
            <a:endParaRPr lang="en-US" dirty="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p>
        </p:txBody>
      </p:sp>
      <p:pic>
        <p:nvPicPr>
          <p:cNvPr id="2" name="Content Placeholder 1"/>
          <p:cNvPicPr>
            <a:picLocks noGrp="1" noChangeAspect="1"/>
          </p:cNvPicPr>
          <p:nvPr>
            <p:ph sz="half" idx="2"/>
          </p:nvPr>
        </p:nvPicPr>
        <p:blipFill>
          <a:blip r:embed="rId3"/>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34</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p>
        </p:txBody>
      </p:sp>
      <p:pic>
        <p:nvPicPr>
          <p:cNvPr id="4" name="Content Placeholder 3"/>
          <p:cNvPicPr>
            <a:picLocks noGrp="1" noChangeAspect="1"/>
          </p:cNvPicPr>
          <p:nvPr>
            <p:ph sz="half" idx="2"/>
          </p:nvPr>
        </p:nvPicPr>
        <p:blipFill>
          <a:blip r:embed="rId3"/>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35</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p>
        </p:txBody>
      </p:sp>
      <p:pic>
        <p:nvPicPr>
          <p:cNvPr id="2" name="Content Placeholder 1"/>
          <p:cNvPicPr>
            <a:picLocks noGrp="1" noChangeAspect="1"/>
          </p:cNvPicPr>
          <p:nvPr>
            <p:ph sz="half" idx="2"/>
          </p:nvPr>
        </p:nvPicPr>
        <p:blipFill>
          <a:blip r:embed="rId3"/>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36</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p>
        </p:txBody>
      </p:sp>
      <p:pic>
        <p:nvPicPr>
          <p:cNvPr id="2" name="Content Placeholder 1"/>
          <p:cNvPicPr>
            <a:picLocks noGrp="1" noChangeAspect="1"/>
          </p:cNvPicPr>
          <p:nvPr>
            <p:ph sz="half" idx="2"/>
          </p:nvPr>
        </p:nvPicPr>
        <p:blipFill>
          <a:blip r:embed="rId3"/>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38</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p>
        </p:txBody>
      </p:sp>
      <p:pic>
        <p:nvPicPr>
          <p:cNvPr id="7" name="Content Placeholder 6"/>
          <p:cNvPicPr>
            <a:picLocks noGrp="1" noChangeAspect="1"/>
          </p:cNvPicPr>
          <p:nvPr>
            <p:ph sz="half" idx="2"/>
          </p:nvPr>
        </p:nvPicPr>
        <p:blipFill>
          <a:blip r:embed="rId3"/>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39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p>
        </p:txBody>
      </p:sp>
      <p:pic>
        <p:nvPicPr>
          <p:cNvPr id="7" name="Content Placeholder 6"/>
          <p:cNvPicPr>
            <a:picLocks noGrp="1" noChangeAspect="1"/>
          </p:cNvPicPr>
          <p:nvPr>
            <p:ph sz="half" idx="2"/>
          </p:nvPr>
        </p:nvPicPr>
        <p:blipFill>
          <a:blip r:embed="rId3"/>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t>4</a:t>
            </a:fld>
            <a:endParaRPr lang="en-US" dirty="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t>40</a:t>
            </a:fld>
            <a:endParaRPr lang="en-US" sz="170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p>
        </p:txBody>
      </p:sp>
      <p:pic>
        <p:nvPicPr>
          <p:cNvPr id="7" name="Picture 6"/>
          <p:cNvPicPr>
            <a:picLocks noChangeAspect="1"/>
          </p:cNvPicPr>
          <p:nvPr/>
        </p:nvPicPr>
        <p:blipFill>
          <a:blip r:embed="rId3"/>
          <a:stretch>
            <a:fillRect/>
          </a:stretch>
        </p:blipFill>
        <p:spPr>
          <a:xfrm>
            <a:off x="4636135" y="3642995"/>
            <a:ext cx="6822440" cy="2382520"/>
          </a:xfrm>
          <a:prstGeom prst="rect">
            <a:avLst/>
          </a:prstGeom>
        </p:spPr>
      </p:pic>
      <p:pic>
        <p:nvPicPr>
          <p:cNvPr id="8" name="Picture 7"/>
          <p:cNvPicPr>
            <a:picLocks noChangeAspect="1"/>
          </p:cNvPicPr>
          <p:nvPr/>
        </p:nvPicPr>
        <p:blipFill>
          <a:blip r:embed="rId4"/>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42</a:t>
            </a:fld>
            <a:endParaRPr lang="en-US">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p>
        </p:txBody>
      </p:sp>
      <p:pic>
        <p:nvPicPr>
          <p:cNvPr id="2" name="Content Placeholder 1"/>
          <p:cNvPicPr>
            <a:picLocks noGrp="1" noChangeAspect="1"/>
          </p:cNvPicPr>
          <p:nvPr>
            <p:ph sz="half" idx="1"/>
          </p:nvPr>
        </p:nvPicPr>
        <p:blipFill>
          <a:blip r:embed="rId3"/>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8" name="Content Placeholder 7"/>
          <p:cNvPicPr>
            <a:picLocks noGrp="1" noChangeAspect="1"/>
          </p:cNvPicPr>
          <p:nvPr>
            <p:ph sz="half" idx="2"/>
          </p:nvPr>
        </p:nvPicPr>
        <p:blipFill>
          <a:blip r:embed="rId4"/>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43</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p>
        </p:txBody>
      </p:sp>
      <p:pic>
        <p:nvPicPr>
          <p:cNvPr id="2" name="Content Placeholder 1"/>
          <p:cNvPicPr>
            <a:picLocks noGrp="1" noChangeAspect="1"/>
          </p:cNvPicPr>
          <p:nvPr>
            <p:ph sz="half" idx="1"/>
          </p:nvPr>
        </p:nvPicPr>
        <p:blipFill>
          <a:blip r:embed="rId3"/>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44</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45</a:t>
            </a:fld>
            <a:endParaRPr lang="en-US">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ction="ppaction://hlinkfile"/>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https://github.com/Go04/SpaceX_Falcon9_1st_stage_Success_Landing_Prediction</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6" action="ppaction://hlinkfile"/>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t>6</a:t>
            </a:fld>
            <a:endParaRPr lang="en-US" dirty="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7</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dirty="0">
                <a:solidFill>
                  <a:schemeClr val="accent3">
                    <a:lumMod val="25000"/>
                  </a:schemeClr>
                </a:solidFill>
                <a:latin typeface="Microsoft JhengHei" panose="020B0604030504040204" charset="-120"/>
                <a:ea typeface="Microsoft JhengHei" panose="020B0604030504040204" charset="-120"/>
              </a:rPr>
              <a:t>GitHub URL</a:t>
            </a:r>
            <a:r>
              <a:rPr lang="en-ZA" altLang="en-US" sz="1700" dirty="0">
                <a:solidFill>
                  <a:schemeClr val="accent3">
                    <a:lumMod val="25000"/>
                  </a:schemeClr>
                </a:solidFill>
                <a:latin typeface="Microsoft JhengHei" panose="020B0604030504040204" charset="-120"/>
                <a:ea typeface="Microsoft JhengHei" panose="020B0604030504040204" charset="-120"/>
              </a:rPr>
              <a:t>: </a:t>
            </a:r>
            <a:r>
              <a:rPr lang="en-ZA" altLang="en-US" sz="1700" dirty="0">
                <a:solidFill>
                  <a:schemeClr val="accent3">
                    <a:lumMod val="25000"/>
                  </a:schemeClr>
                </a:solidFill>
                <a:latin typeface="Microsoft JhengHei" panose="020B0604030504040204" charset="-120"/>
                <a:ea typeface="Microsoft JhengHei" panose="020B0604030504040204" charset="-120"/>
                <a:hlinkClick r:id="rId3"/>
              </a:rPr>
              <a:t>Data Collection API</a:t>
            </a:r>
            <a:endParaRPr lang="en-US" sz="1700" dirty="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8</a:t>
            </a:fld>
            <a:endParaRPr lang="en-US">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ZA" altLang="en-US" sz="1700" dirty="0">
                <a:solidFill>
                  <a:srgbClr val="FF0000"/>
                </a:solidFill>
                <a:latin typeface="Microsoft JhengHei" panose="020B0604030504040204" charset="-120"/>
                <a:ea typeface="Microsoft JhengHei" panose="020B0604030504040204" charset="-120"/>
              </a:rPr>
              <a:t> </a:t>
            </a:r>
            <a:r>
              <a:rPr lang="en-US" sz="1700" dirty="0">
                <a:solidFill>
                  <a:srgbClr val="FF0000"/>
                </a:solidFill>
                <a:latin typeface="Microsoft JhengHei" panose="020B0604030504040204" charset="-120"/>
                <a:ea typeface="Microsoft JhengHei" panose="020B0604030504040204" charset="-120"/>
                <a:hlinkClick r:id="rId3"/>
              </a:rPr>
              <a:t>Data Collection With Web Scraping</a:t>
            </a:r>
            <a:r>
              <a:rPr lang="en-ZA" altLang="en-US" sz="1700" dirty="0">
                <a:solidFill>
                  <a:srgbClr val="FF0000"/>
                </a:solidFill>
                <a:latin typeface="Microsoft JhengHei" panose="020B0604030504040204" charset="-120"/>
                <a:ea typeface="Microsoft JhengHei" panose="020B0604030504040204" charset="-120"/>
                <a:hlinkClick r:id="rId3"/>
              </a:rPr>
              <a:t> </a:t>
            </a:r>
            <a:r>
              <a:rPr lang="en-ZA" altLang="en-US" sz="2200" dirty="0">
                <a:solidFill>
                  <a:srgbClr val="FF0000"/>
                </a:solidFill>
                <a:latin typeface="Microsoft JhengHei" panose="020B0604030504040204" charset="-120"/>
                <a:ea typeface="Microsoft JhengHei" panose="020B0604030504040204" charset="-120"/>
                <a:hlinkClick r:id="rId3"/>
              </a:rPr>
              <a:t> </a:t>
            </a:r>
            <a:endParaRPr lang="en-US" sz="2200" dirty="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Request rocket launch data from its Wikipedia page</a:t>
            </a: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Extract all column/variable names from the HTML table header</a:t>
            </a: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Create a data frame by parsing the launch HTML tables</a:t>
            </a: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Export to CSV file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t>9</a:t>
            </a:fld>
            <a:endParaRPr lang="en-US">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US" sz="1700" dirty="0">
                <a:solidFill>
                  <a:schemeClr val="tx1">
                    <a:lumMod val="85000"/>
                    <a:lumOff val="15000"/>
                  </a:schemeClr>
                </a:solidFill>
                <a:latin typeface="Microsoft JhengHei" panose="020B0604030504040204" charset="-120"/>
                <a:ea typeface="Microsoft JhengHei" panose="020B0604030504040204" charset="-120"/>
                <a:hlinkClick r:id="rId3"/>
              </a:rPr>
              <a:t>Exploratory Data Analysis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1. Calculate the number of launches on each site</a:t>
            </a: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2. Calculate the number and occurrence of each orbit</a:t>
            </a: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3. Calculate the number and occurence of mission outcome per orbit type</a:t>
            </a: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4. Create a landing outcome label from Outcome column using one-hot encoding</a:t>
            </a: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lstStyle/>
          <a:p>
            <a:r>
              <a:rPr lang="en-ZA" altLang="en-GB" sz="1700">
                <a:latin typeface="Microsoft JhengHei" panose="020B0604030504040204" charset="-120"/>
                <a:ea typeface="Microsoft JhengHei" panose="020B0604030504040204" charset="-120"/>
              </a:rPr>
              <a:t>5. Export to CSV</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2594</Words>
  <Application>Microsoft Office PowerPoint</Application>
  <PresentationFormat>ワイド画面</PresentationFormat>
  <Paragraphs>208</Paragraphs>
  <Slides>46</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2</vt:i4>
      </vt:variant>
      <vt:variant>
        <vt:lpstr>スライド タイトル</vt:lpstr>
      </vt:variant>
      <vt:variant>
        <vt:i4>46</vt:i4>
      </vt:variant>
    </vt:vector>
  </HeadingPairs>
  <TitlesOfParts>
    <vt:vector size="53" baseType="lpstr">
      <vt:lpstr>Microsoft JhengHei</vt:lpstr>
      <vt:lpstr>Abadi</vt:lpstr>
      <vt:lpstr>Arial</vt:lpstr>
      <vt:lpstr>Calibri</vt:lpstr>
      <vt:lpstr>IBM Plex Mono SemiBold</vt:lpstr>
      <vt:lpstr>Custom Design</vt:lpstr>
      <vt:lpstr>1_Custom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豪 佐藤</cp:lastModifiedBy>
  <cp:revision>245</cp:revision>
  <dcterms:created xsi:type="dcterms:W3CDTF">2021-04-29T18:58:00Z</dcterms:created>
  <dcterms:modified xsi:type="dcterms:W3CDTF">2024-08-08T04:49:31Z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